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3F2BC-676B-5A62-2847-6235D527C4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69AF09-996A-CED2-5790-B00151146E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C27D9E1-1947-4586-D962-43D233212A89}"/>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5" name="Footer Placeholder 4">
            <a:extLst>
              <a:ext uri="{FF2B5EF4-FFF2-40B4-BE49-F238E27FC236}">
                <a16:creationId xmlns:a16="http://schemas.microsoft.com/office/drawing/2014/main" id="{0AE3B2AB-33E1-A2E5-28F6-8C9099747C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528680F-87D9-98FB-398C-168B861A792A}"/>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287279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25AA7-6453-0A13-E028-08F434533D8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333E545-BE12-E5C5-B7B4-BFC7B3B800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294F497-107A-3FC0-AF71-A096C8FDA37D}"/>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5" name="Footer Placeholder 4">
            <a:extLst>
              <a:ext uri="{FF2B5EF4-FFF2-40B4-BE49-F238E27FC236}">
                <a16:creationId xmlns:a16="http://schemas.microsoft.com/office/drawing/2014/main" id="{AD4911AD-CF9F-6FB0-24E1-0BAF3B2FCC9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7FB67E1-0E1F-218C-90C9-318ABCBE02DB}"/>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3235056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F4A2CF-3B55-11C2-17C4-8F86DB00BB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E60F62E-435B-5787-8B5A-78371B6CDE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D415200-F025-9FA3-024B-70E4EA1678EC}"/>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5" name="Footer Placeholder 4">
            <a:extLst>
              <a:ext uri="{FF2B5EF4-FFF2-40B4-BE49-F238E27FC236}">
                <a16:creationId xmlns:a16="http://schemas.microsoft.com/office/drawing/2014/main" id="{F96E61FE-AA3B-75E8-5552-6304D60133E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B02A582-4CF3-79CC-5910-6D96D4353E5C}"/>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3527558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BDD42-F16F-9C53-0976-85EEC8511E4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3865EF4-612D-080F-A813-18A91F39E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92D32AF-5186-BD8B-DA77-03630F2B4087}"/>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5" name="Footer Placeholder 4">
            <a:extLst>
              <a:ext uri="{FF2B5EF4-FFF2-40B4-BE49-F238E27FC236}">
                <a16:creationId xmlns:a16="http://schemas.microsoft.com/office/drawing/2014/main" id="{CF0D6133-A10B-43EF-1798-3DCFEB92F8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B1F0F35-5F70-53BF-A265-8802D51281A2}"/>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389919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5F48-4127-AC22-B3DB-A9A4C52472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EFC62A7-7D13-09E6-9E52-0D12512313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4BDAE4-A524-1AAF-AEFF-514E4A9834B7}"/>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5" name="Footer Placeholder 4">
            <a:extLst>
              <a:ext uri="{FF2B5EF4-FFF2-40B4-BE49-F238E27FC236}">
                <a16:creationId xmlns:a16="http://schemas.microsoft.com/office/drawing/2014/main" id="{28A3833D-E8C2-2B45-4139-C99D9D3AB3F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60C0FD-38B2-4411-283E-500589C0CB4D}"/>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176934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E23BC-02E0-F353-DA96-5A6841FC119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598D34C-1CC7-5778-3AF6-6563391D37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FB2B872-AEB5-C491-07A1-56788CC75F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11C0B5A-ED7E-AFBE-37C1-A453CF28576C}"/>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6" name="Footer Placeholder 5">
            <a:extLst>
              <a:ext uri="{FF2B5EF4-FFF2-40B4-BE49-F238E27FC236}">
                <a16:creationId xmlns:a16="http://schemas.microsoft.com/office/drawing/2014/main" id="{6A31A574-07B3-A209-F5D2-5A5E475BF43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8190AD6-AB73-5984-DD53-865098B70A23}"/>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421999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56E49-C583-6E0B-8113-1823A1AAD65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D01F9D4-D8C7-D68B-0FE4-61EEE48720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A26C9D-A870-36E5-A709-36C8F4C2F4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AD99072-0A0B-0747-C89A-59B6A6FC4B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C950C5-5769-F06D-41C1-AAD521B58E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314D117-8EF5-ACB5-A183-51CD3EF81D85}"/>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8" name="Footer Placeholder 7">
            <a:extLst>
              <a:ext uri="{FF2B5EF4-FFF2-40B4-BE49-F238E27FC236}">
                <a16:creationId xmlns:a16="http://schemas.microsoft.com/office/drawing/2014/main" id="{7890593C-80FB-13BF-4ACE-2F538EF4D7A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DD2DFF-4453-4E70-BF17-D120E612CFC6}"/>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60068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BC7DC-D9CB-12E9-62A1-16768965708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D74CD2B-6A00-128B-3038-DA2043BE8E5A}"/>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4" name="Footer Placeholder 3">
            <a:extLst>
              <a:ext uri="{FF2B5EF4-FFF2-40B4-BE49-F238E27FC236}">
                <a16:creationId xmlns:a16="http://schemas.microsoft.com/office/drawing/2014/main" id="{78869357-EDA6-C82E-E4D7-34B150BAA55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EBE9F1D-365B-BC22-2A2E-8D160CE7FEBE}"/>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258323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96C855-F8E3-014F-4504-CA273279B131}"/>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3" name="Footer Placeholder 2">
            <a:extLst>
              <a:ext uri="{FF2B5EF4-FFF2-40B4-BE49-F238E27FC236}">
                <a16:creationId xmlns:a16="http://schemas.microsoft.com/office/drawing/2014/main" id="{8CFC03D9-7D78-899D-4366-7393F3470E5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0BA908F-A92F-C4AD-B91A-9B864C9E3FEB}"/>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2356024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20753-DB42-B63E-484F-59B34BB7CE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82C14FD-2A89-EB6B-4705-ADAAC2EAE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4B63A14-D5CB-0C5E-806E-2948342839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13A6E5-134A-8CA8-23F6-41932510FB02}"/>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6" name="Footer Placeholder 5">
            <a:extLst>
              <a:ext uri="{FF2B5EF4-FFF2-40B4-BE49-F238E27FC236}">
                <a16:creationId xmlns:a16="http://schemas.microsoft.com/office/drawing/2014/main" id="{4A0FB555-7800-9A44-2582-02ACE597ACD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647959-4101-5221-2CE7-87B1C85181B4}"/>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1826922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76AEC-6C1D-0B3C-46D9-C113652EEF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E83AE38-0E5E-A4A6-D36D-0AD240192D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D34B159-7805-843F-D344-E62ABF5CC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BA4E7E-83B8-2F28-1E2A-5B60E2CE72FD}"/>
              </a:ext>
            </a:extLst>
          </p:cNvPr>
          <p:cNvSpPr>
            <a:spLocks noGrp="1"/>
          </p:cNvSpPr>
          <p:nvPr>
            <p:ph type="dt" sz="half" idx="10"/>
          </p:nvPr>
        </p:nvSpPr>
        <p:spPr/>
        <p:txBody>
          <a:bodyPr/>
          <a:lstStyle/>
          <a:p>
            <a:fld id="{34CA71E1-3CD9-4FB7-BF36-5FF72728C1E1}" type="datetimeFigureOut">
              <a:rPr lang="en-IN" smtClean="0"/>
              <a:t>09-07-2023</a:t>
            </a:fld>
            <a:endParaRPr lang="en-IN"/>
          </a:p>
        </p:txBody>
      </p:sp>
      <p:sp>
        <p:nvSpPr>
          <p:cNvPr id="6" name="Footer Placeholder 5">
            <a:extLst>
              <a:ext uri="{FF2B5EF4-FFF2-40B4-BE49-F238E27FC236}">
                <a16:creationId xmlns:a16="http://schemas.microsoft.com/office/drawing/2014/main" id="{8732B7B9-293C-12A2-34BA-B54646A416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EC203FA-1ED9-0CC4-6433-2190910491C1}"/>
              </a:ext>
            </a:extLst>
          </p:cNvPr>
          <p:cNvSpPr>
            <a:spLocks noGrp="1"/>
          </p:cNvSpPr>
          <p:nvPr>
            <p:ph type="sldNum" sz="quarter" idx="12"/>
          </p:nvPr>
        </p:nvSpPr>
        <p:spPr/>
        <p:txBody>
          <a:bodyPr/>
          <a:lstStyle/>
          <a:p>
            <a:fld id="{0A2E1488-CF3A-415E-ABFD-D5DE12C29D3F}" type="slidenum">
              <a:rPr lang="en-IN" smtClean="0"/>
              <a:t>‹#›</a:t>
            </a:fld>
            <a:endParaRPr lang="en-IN"/>
          </a:p>
        </p:txBody>
      </p:sp>
    </p:spTree>
    <p:extLst>
      <p:ext uri="{BB962C8B-B14F-4D97-AF65-F5344CB8AC3E}">
        <p14:creationId xmlns:p14="http://schemas.microsoft.com/office/powerpoint/2010/main" val="40517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5A60A0-F6A3-5CEA-5BED-2E6C94E341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9C2E27B-9948-E20E-142D-FCC7AD4ECD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729787-933B-80F2-24BB-B11D1FCE74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A71E1-3CD9-4FB7-BF36-5FF72728C1E1}" type="datetimeFigureOut">
              <a:rPr lang="en-IN" smtClean="0"/>
              <a:t>09-07-2023</a:t>
            </a:fld>
            <a:endParaRPr lang="en-IN"/>
          </a:p>
        </p:txBody>
      </p:sp>
      <p:sp>
        <p:nvSpPr>
          <p:cNvPr id="5" name="Footer Placeholder 4">
            <a:extLst>
              <a:ext uri="{FF2B5EF4-FFF2-40B4-BE49-F238E27FC236}">
                <a16:creationId xmlns:a16="http://schemas.microsoft.com/office/drawing/2014/main" id="{74EF0EB1-24CD-D6D2-36E7-65EAE4325C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44182A2-66D5-867A-186F-672D9D144E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E1488-CF3A-415E-ABFD-D5DE12C29D3F}" type="slidenum">
              <a:rPr lang="en-IN" smtClean="0"/>
              <a:t>‹#›</a:t>
            </a:fld>
            <a:endParaRPr lang="en-IN"/>
          </a:p>
        </p:txBody>
      </p:sp>
    </p:spTree>
    <p:extLst>
      <p:ext uri="{BB962C8B-B14F-4D97-AF65-F5344CB8AC3E}">
        <p14:creationId xmlns:p14="http://schemas.microsoft.com/office/powerpoint/2010/main" val="3662230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09F7B8A-F97F-B890-599E-D2E609218FF4}"/>
              </a:ext>
            </a:extLst>
          </p:cNvPr>
          <p:cNvSpPr txBox="1"/>
          <p:nvPr/>
        </p:nvSpPr>
        <p:spPr>
          <a:xfrm>
            <a:off x="2280863" y="2444040"/>
            <a:ext cx="9010435"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 – </a:t>
            </a:r>
            <a:r>
              <a:rPr lang="en-US" sz="2000" b="1" i="1" dirty="0">
                <a:solidFill>
                  <a:schemeClr val="accent1"/>
                </a:solidFill>
                <a:latin typeface="Arial" panose="020B0604020202020204" pitchFamily="34" charset="0"/>
                <a:cs typeface="Arial" panose="020B0604020202020204" pitchFamily="34" charset="0"/>
              </a:rPr>
              <a:t>GAME THEORY</a:t>
            </a:r>
          </a:p>
          <a:p>
            <a:r>
              <a:rPr lang="en-US" sz="2000" b="1" dirty="0">
                <a:latin typeface="Arial" panose="020B0604020202020204" pitchFamily="34" charset="0"/>
                <a:cs typeface="Arial" panose="020B0604020202020204" pitchFamily="34" charset="0"/>
              </a:rPr>
              <a:t>        YEAR- THIRD	SEMESTER-6    SESSION -2019-2020</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7795D5D7-6101-8F13-2C23-8354BC21B4FE}"/>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chemeClr val="accent1"/>
                </a:solidFill>
                <a:latin typeface="Arial" panose="020B0604020202020204" pitchFamily="34" charset="0"/>
                <a:cs typeface="Arial" panose="020B0604020202020204" pitchFamily="34" charset="0"/>
              </a:rPr>
              <a:t>BUSINESS ECONOMICS</a:t>
            </a:r>
            <a:endParaRPr lang="en-IN" sz="2000" b="1" dirty="0">
              <a:solidFill>
                <a:srgbClr val="0070C0"/>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2ABA580-0DD9-EBE4-1576-56FDFE094B23}"/>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9" name="Picture 2" descr="Khatra Adibasi Mahavidyalaya, Bankura, Bankura, West Bengal, India, Group  ID:- Contact Address, Phone, EMail, Website, Courses Offered, Admission">
            <a:extLst>
              <a:ext uri="{FF2B5EF4-FFF2-40B4-BE49-F238E27FC236}">
                <a16:creationId xmlns:a16="http://schemas.microsoft.com/office/drawing/2014/main" id="{C29BAB58-B3CF-CD7F-4488-04D7E5850E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EC7048C0-A693-1F63-1916-83327176000B}"/>
              </a:ext>
            </a:extLst>
          </p:cNvPr>
          <p:cNvSpPr txBox="1"/>
          <p:nvPr/>
        </p:nvSpPr>
        <p:spPr>
          <a:xfrm>
            <a:off x="4356243" y="3206746"/>
            <a:ext cx="3380196" cy="369332"/>
          </a:xfrm>
          <a:prstGeom prst="rect">
            <a:avLst/>
          </a:prstGeom>
          <a:noFill/>
        </p:spPr>
        <p:txBody>
          <a:bodyPr wrap="square" rtlCol="0">
            <a:spAutoFit/>
          </a:bodyPr>
          <a:lstStyle/>
          <a:p>
            <a:r>
              <a:rPr lang="en-IN" dirty="0"/>
              <a:t>DATE OF LECTURE:  03/06/2020</a:t>
            </a:r>
          </a:p>
        </p:txBody>
      </p:sp>
      <p:sp>
        <p:nvSpPr>
          <p:cNvPr id="11" name="TextBox 10">
            <a:extLst>
              <a:ext uri="{FF2B5EF4-FFF2-40B4-BE49-F238E27FC236}">
                <a16:creationId xmlns:a16="http://schemas.microsoft.com/office/drawing/2014/main" id="{7C505F24-8D54-A11A-6D0F-0BC0BDC8A1BE}"/>
              </a:ext>
            </a:extLst>
          </p:cNvPr>
          <p:cNvSpPr txBox="1"/>
          <p:nvPr/>
        </p:nvSpPr>
        <p:spPr>
          <a:xfrm>
            <a:off x="3811713" y="1712112"/>
            <a:ext cx="6924782"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B.COM. (HONOURS)</a:t>
            </a:r>
          </a:p>
        </p:txBody>
      </p:sp>
    </p:spTree>
    <p:extLst>
      <p:ext uri="{BB962C8B-B14F-4D97-AF65-F5344CB8AC3E}">
        <p14:creationId xmlns:p14="http://schemas.microsoft.com/office/powerpoint/2010/main" val="1073266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6C29347-4EF1-78C8-ED74-0F0C69F9CEC0}"/>
              </a:ext>
            </a:extLst>
          </p:cNvPr>
          <p:cNvSpPr txBox="1"/>
          <p:nvPr/>
        </p:nvSpPr>
        <p:spPr>
          <a:xfrm>
            <a:off x="3071973" y="184935"/>
            <a:ext cx="7006975" cy="523220"/>
          </a:xfrm>
          <a:prstGeom prst="rect">
            <a:avLst/>
          </a:prstGeom>
          <a:noFill/>
        </p:spPr>
        <p:txBody>
          <a:bodyPr wrap="square" rtlCol="0">
            <a:spAutoFit/>
          </a:bodyPr>
          <a:lstStyle/>
          <a:p>
            <a:pPr algn="just"/>
            <a:r>
              <a:rPr lang="en-IN" sz="2800" b="1" dirty="0"/>
              <a:t>Important</a:t>
            </a:r>
            <a:r>
              <a:rPr lang="en-IN" dirty="0"/>
              <a:t> </a:t>
            </a:r>
            <a:r>
              <a:rPr lang="en-IN" sz="2800" b="1" dirty="0"/>
              <a:t>terms related to Game Theory</a:t>
            </a:r>
          </a:p>
        </p:txBody>
      </p:sp>
      <p:sp>
        <p:nvSpPr>
          <p:cNvPr id="7" name="TextBox 6">
            <a:extLst>
              <a:ext uri="{FF2B5EF4-FFF2-40B4-BE49-F238E27FC236}">
                <a16:creationId xmlns:a16="http://schemas.microsoft.com/office/drawing/2014/main" id="{AA24AC2E-A9AD-2018-69FE-48506ED3E689}"/>
              </a:ext>
            </a:extLst>
          </p:cNvPr>
          <p:cNvSpPr txBox="1"/>
          <p:nvPr/>
        </p:nvSpPr>
        <p:spPr>
          <a:xfrm>
            <a:off x="369870" y="1247134"/>
            <a:ext cx="11044720" cy="5601533"/>
          </a:xfrm>
          <a:prstGeom prst="rect">
            <a:avLst/>
          </a:prstGeom>
          <a:noFill/>
        </p:spPr>
        <p:txBody>
          <a:bodyPr wrap="square">
            <a:spAutoFit/>
          </a:bodyPr>
          <a:lstStyle/>
          <a:p>
            <a:pPr algn="just">
              <a:buFont typeface="Arial" panose="020B0604020202020204" pitchFamily="34" charset="0"/>
              <a:buChar char="•"/>
            </a:pPr>
            <a:r>
              <a:rPr lang="en-US" b="1" i="0" dirty="0">
                <a:solidFill>
                  <a:srgbClr val="000000"/>
                </a:solidFill>
                <a:effectLst/>
                <a:latin typeface="Open Sans" panose="020B0606030504020204" pitchFamily="34" charset="0"/>
              </a:rPr>
              <a:t>Payoff matrix:</a:t>
            </a:r>
            <a:r>
              <a:rPr lang="en-US" b="0" i="0" u="none" strike="noStrike" dirty="0">
                <a:solidFill>
                  <a:srgbClr val="333333"/>
                </a:solidFill>
                <a:effectLst/>
                <a:latin typeface="Georgia" panose="02040502050405020303" pitchFamily="18" charset="0"/>
              </a:rPr>
              <a:t> A matrix whose elements represent all the amounts won or lost by the row player.</a:t>
            </a:r>
          </a:p>
          <a:p>
            <a:pPr algn="just"/>
            <a:endParaRPr lang="en-US"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Payoff:</a:t>
            </a:r>
            <a:r>
              <a:rPr lang="en-US" b="0" i="0" u="none" strike="noStrike" dirty="0">
                <a:solidFill>
                  <a:srgbClr val="333333"/>
                </a:solidFill>
                <a:effectLst/>
                <a:latin typeface="Georgia" panose="02040502050405020303" pitchFamily="18" charset="0"/>
              </a:rPr>
              <a:t> An amount showing as an element in the payoff matrix, which indicates the amount gained or lost by the row player.</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Saddle point:</a:t>
            </a:r>
            <a:r>
              <a:rPr lang="en-US" b="0" i="0" u="none" strike="noStrike" dirty="0">
                <a:solidFill>
                  <a:srgbClr val="333333"/>
                </a:solidFill>
                <a:effectLst/>
                <a:latin typeface="Georgia" panose="02040502050405020303" pitchFamily="18" charset="0"/>
              </a:rPr>
              <a:t> The element in a payoff matrix that is the smallest in a particular row while, at the same time, the largest in its column. Not all matrices have saddle points.</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Strictly determined game:</a:t>
            </a:r>
            <a:r>
              <a:rPr lang="en-US" b="0" i="0" u="none" strike="noStrike" dirty="0">
                <a:solidFill>
                  <a:srgbClr val="333333"/>
                </a:solidFill>
                <a:effectLst/>
                <a:latin typeface="Georgia" panose="02040502050405020303" pitchFamily="18" charset="0"/>
              </a:rPr>
              <a:t> A game that has a saddle point.</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Strategy:</a:t>
            </a:r>
            <a:r>
              <a:rPr lang="en-US" b="0" i="0" u="none" strike="noStrike" dirty="0">
                <a:solidFill>
                  <a:srgbClr val="333333"/>
                </a:solidFill>
                <a:effectLst/>
                <a:latin typeface="Georgia" panose="02040502050405020303" pitchFamily="18" charset="0"/>
              </a:rPr>
              <a:t> A move or moves chosen by a player.</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Optimal strategy:</a:t>
            </a:r>
            <a:r>
              <a:rPr lang="en-US" b="0" i="0" u="none" strike="noStrike" dirty="0">
                <a:solidFill>
                  <a:srgbClr val="333333"/>
                </a:solidFill>
                <a:effectLst/>
                <a:latin typeface="Georgia" panose="02040502050405020303" pitchFamily="18" charset="0"/>
              </a:rPr>
              <a:t> The strategy that most benefits a player.</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Value (expected value) of game:</a:t>
            </a:r>
            <a:r>
              <a:rPr lang="en-US" b="0" i="0" u="none" strike="noStrike" dirty="0">
                <a:solidFill>
                  <a:srgbClr val="333333"/>
                </a:solidFill>
                <a:effectLst/>
                <a:latin typeface="Georgia" panose="02040502050405020303" pitchFamily="18" charset="0"/>
              </a:rPr>
              <a:t> The amount representing the result when the best possible strategy is played by each player.</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Zero-sum game:</a:t>
            </a:r>
            <a:r>
              <a:rPr lang="en-US" b="0" i="0" u="none" strike="noStrike" dirty="0">
                <a:solidFill>
                  <a:srgbClr val="333333"/>
                </a:solidFill>
                <a:effectLst/>
                <a:latin typeface="Georgia" panose="02040502050405020303" pitchFamily="18" charset="0"/>
              </a:rPr>
              <a:t> A game where what one player wins, the other loses; no money comes in from the outside or leaves.</a:t>
            </a:r>
          </a:p>
          <a:p>
            <a:pPr algn="just">
              <a:buFont typeface="Arial" panose="020B0604020202020204" pitchFamily="34" charset="0"/>
              <a:buChar char="•"/>
            </a:pPr>
            <a:endParaRPr lang="en-US" sz="1600"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223827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85567A9-9F4D-2838-9C12-43676336C0BA}"/>
              </a:ext>
            </a:extLst>
          </p:cNvPr>
          <p:cNvSpPr txBox="1"/>
          <p:nvPr/>
        </p:nvSpPr>
        <p:spPr>
          <a:xfrm>
            <a:off x="244009" y="1214636"/>
            <a:ext cx="11694561" cy="2585323"/>
          </a:xfrm>
          <a:prstGeom prst="rect">
            <a:avLst/>
          </a:prstGeom>
          <a:noFill/>
        </p:spPr>
        <p:txBody>
          <a:bodyPr wrap="square">
            <a:spAutoFit/>
          </a:bodyPr>
          <a:lstStyle/>
          <a:p>
            <a:pPr algn="just">
              <a:buFont typeface="Arial" panose="020B0604020202020204" pitchFamily="34" charset="0"/>
              <a:buChar char="•"/>
            </a:pPr>
            <a:r>
              <a:rPr lang="en-US" b="1" i="0" dirty="0">
                <a:solidFill>
                  <a:srgbClr val="000000"/>
                </a:solidFill>
                <a:effectLst/>
                <a:latin typeface="Open Sans" panose="020B0606030504020204" pitchFamily="34" charset="0"/>
              </a:rPr>
              <a:t>Fair game:</a:t>
            </a:r>
            <a:r>
              <a:rPr lang="en-US" b="0" i="0" u="none" strike="noStrike" dirty="0">
                <a:solidFill>
                  <a:srgbClr val="333333"/>
                </a:solidFill>
                <a:effectLst/>
                <a:latin typeface="Georgia" panose="02040502050405020303" pitchFamily="18" charset="0"/>
              </a:rPr>
              <a:t> A game with a value of 0.</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Pure strategy:</a:t>
            </a:r>
            <a:r>
              <a:rPr lang="en-US" b="0" i="0" u="none" strike="noStrike" dirty="0">
                <a:solidFill>
                  <a:srgbClr val="333333"/>
                </a:solidFill>
                <a:effectLst/>
                <a:latin typeface="Georgia" panose="02040502050405020303" pitchFamily="18" charset="0"/>
              </a:rPr>
              <a:t> A player always chooses the same row or column.</a:t>
            </a:r>
          </a:p>
          <a:p>
            <a:pPr algn="just">
              <a:buFont typeface="Arial" panose="020B0604020202020204" pitchFamily="34" charset="0"/>
              <a:buChar char="•"/>
            </a:pP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Mixed strategy:</a:t>
            </a:r>
            <a:r>
              <a:rPr lang="en-US" b="0" i="0" u="none" strike="noStrike" dirty="0">
                <a:solidFill>
                  <a:srgbClr val="333333"/>
                </a:solidFill>
                <a:effectLst/>
                <a:latin typeface="Georgia" panose="02040502050405020303" pitchFamily="18" charset="0"/>
              </a:rPr>
              <a:t> A player changes the choice of row or column with different plays or turns.</a:t>
            </a:r>
            <a:br>
              <a:rPr lang="en-US" b="0" i="0" u="none" strike="noStrike" dirty="0">
                <a:solidFill>
                  <a:srgbClr val="333333"/>
                </a:solidFill>
                <a:effectLst/>
                <a:latin typeface="Georgia" panose="02040502050405020303" pitchFamily="18" charset="0"/>
              </a:rPr>
            </a:br>
            <a:endParaRPr lang="en-US" b="0" i="0" dirty="0">
              <a:solidFill>
                <a:srgbClr val="000000"/>
              </a:solidFill>
              <a:effectLst/>
              <a:latin typeface="Open Sans" panose="020B0606030504020204" pitchFamily="34" charset="0"/>
            </a:endParaRPr>
          </a:p>
          <a:p>
            <a:pPr algn="just">
              <a:buFont typeface="Arial" panose="020B0604020202020204" pitchFamily="34" charset="0"/>
              <a:buChar char="•"/>
            </a:pPr>
            <a:r>
              <a:rPr lang="en-US" b="1" i="0" dirty="0">
                <a:solidFill>
                  <a:srgbClr val="000000"/>
                </a:solidFill>
                <a:effectLst/>
                <a:latin typeface="Open Sans" panose="020B0606030504020204" pitchFamily="34" charset="0"/>
              </a:rPr>
              <a:t>Dominated strategy:</a:t>
            </a:r>
            <a:r>
              <a:rPr lang="en-US" b="0" i="0" u="none" strike="noStrike" dirty="0">
                <a:solidFill>
                  <a:srgbClr val="333333"/>
                </a:solidFill>
                <a:effectLst/>
                <a:latin typeface="Georgia" panose="02040502050405020303" pitchFamily="18" charset="0"/>
              </a:rPr>
              <a:t> A strategy that is never considered because another play is always better. For the row player, a row is dominated by another row if all the corresponding elements are all larger. For the column player, a column is dominated by another column if all the corresponding elements are all smaller.</a:t>
            </a:r>
            <a:endParaRPr lang="en-US" b="0" i="0" dirty="0">
              <a:solidFill>
                <a:srgbClr val="000000"/>
              </a:solidFill>
              <a:effectLst/>
              <a:latin typeface="Open Sans" panose="020B0606030504020204" pitchFamily="34" charset="0"/>
            </a:endParaRPr>
          </a:p>
        </p:txBody>
      </p:sp>
      <p:sp>
        <p:nvSpPr>
          <p:cNvPr id="7" name="TextBox 6">
            <a:extLst>
              <a:ext uri="{FF2B5EF4-FFF2-40B4-BE49-F238E27FC236}">
                <a16:creationId xmlns:a16="http://schemas.microsoft.com/office/drawing/2014/main" id="{9EF72534-D15E-4A88-916E-803F55C3E2B3}"/>
              </a:ext>
            </a:extLst>
          </p:cNvPr>
          <p:cNvSpPr txBox="1"/>
          <p:nvPr/>
        </p:nvSpPr>
        <p:spPr>
          <a:xfrm>
            <a:off x="1921267" y="0"/>
            <a:ext cx="8291245" cy="523220"/>
          </a:xfrm>
          <a:prstGeom prst="rect">
            <a:avLst/>
          </a:prstGeom>
          <a:noFill/>
        </p:spPr>
        <p:txBody>
          <a:bodyPr wrap="square" rtlCol="0">
            <a:spAutoFit/>
          </a:bodyPr>
          <a:lstStyle/>
          <a:p>
            <a:pPr algn="just"/>
            <a:r>
              <a:rPr lang="en-IN" sz="2800" b="1" dirty="0"/>
              <a:t>Important</a:t>
            </a:r>
            <a:r>
              <a:rPr lang="en-IN" dirty="0"/>
              <a:t> </a:t>
            </a:r>
            <a:r>
              <a:rPr lang="en-IN" sz="2800" b="1" dirty="0"/>
              <a:t>terms related to Game Theory (Contd.)</a:t>
            </a:r>
          </a:p>
        </p:txBody>
      </p:sp>
      <p:sp>
        <p:nvSpPr>
          <p:cNvPr id="5" name="TextBox 4">
            <a:extLst>
              <a:ext uri="{FF2B5EF4-FFF2-40B4-BE49-F238E27FC236}">
                <a16:creationId xmlns:a16="http://schemas.microsoft.com/office/drawing/2014/main" id="{BFF06B08-4473-888E-6AA1-7671AC4D8ADC}"/>
              </a:ext>
            </a:extLst>
          </p:cNvPr>
          <p:cNvSpPr txBox="1"/>
          <p:nvPr/>
        </p:nvSpPr>
        <p:spPr>
          <a:xfrm>
            <a:off x="1" y="4025021"/>
            <a:ext cx="12192000" cy="1754326"/>
          </a:xfrm>
          <a:prstGeom prst="rect">
            <a:avLst/>
          </a:prstGeom>
          <a:noFill/>
        </p:spPr>
        <p:txBody>
          <a:bodyPr wrap="square">
            <a:spAutoFit/>
          </a:bodyPr>
          <a:lstStyle/>
          <a:p>
            <a:pPr marL="285750" indent="-285750" algn="just">
              <a:buFont typeface="Arial" panose="020B0604020202020204" pitchFamily="34" charset="0"/>
              <a:buChar char="•"/>
            </a:pPr>
            <a:r>
              <a:rPr lang="en-US" b="1" dirty="0">
                <a:latin typeface="Open Sans" panose="020B0606030504020204" pitchFamily="34" charset="0"/>
                <a:ea typeface="Open Sans" panose="020B0606030504020204" pitchFamily="34" charset="0"/>
                <a:cs typeface="Open Sans" panose="020B0606030504020204" pitchFamily="34" charset="0"/>
              </a:rPr>
              <a:t>Two Persons Zero-sum Game. </a:t>
            </a:r>
            <a:r>
              <a:rPr lang="en-US" dirty="0">
                <a:latin typeface="Georgia" panose="02040502050405020303" pitchFamily="18" charset="0"/>
              </a:rPr>
              <a:t>Two person zero-sum game is the situation which involves two persons or players and gains made by one person is equals to the loss incurred by the other. For example there are two companies </a:t>
            </a:r>
            <a:r>
              <a:rPr lang="en-US" dirty="0" err="1">
                <a:latin typeface="Georgia" panose="02040502050405020303" pitchFamily="18" charset="0"/>
              </a:rPr>
              <a:t>Coca-cola</a:t>
            </a:r>
            <a:r>
              <a:rPr lang="en-US" dirty="0">
                <a:latin typeface="Georgia" panose="02040502050405020303" pitchFamily="18" charset="0"/>
              </a:rPr>
              <a:t> &amp; Pepsi and are struggling for a larger share in the market. Now any share of the market gained by the </a:t>
            </a:r>
            <a:r>
              <a:rPr lang="en-US" dirty="0" err="1">
                <a:latin typeface="Georgia" panose="02040502050405020303" pitchFamily="18" charset="0"/>
              </a:rPr>
              <a:t>Coca-cola</a:t>
            </a:r>
            <a:r>
              <a:rPr lang="en-US" dirty="0">
                <a:latin typeface="Georgia" panose="02040502050405020303" pitchFamily="18" charset="0"/>
              </a:rPr>
              <a:t> company must be the lost share of Pepsi, and therefore, the sums of the gains and losses equals zero. In other words if gain of </a:t>
            </a:r>
            <a:r>
              <a:rPr lang="en-US" dirty="0" err="1">
                <a:latin typeface="Georgia" panose="02040502050405020303" pitchFamily="18" charset="0"/>
              </a:rPr>
              <a:t>Coca-cola</a:t>
            </a:r>
            <a:r>
              <a:rPr lang="en-US" dirty="0">
                <a:latin typeface="Georgia" panose="02040502050405020303" pitchFamily="18" charset="0"/>
              </a:rPr>
              <a:t> is 40% so the lost share of the Pepsi will be 40%. The sum of game and losses is zero i.e. (+40%)+(-40%) = 0 </a:t>
            </a:r>
            <a:endParaRPr lang="en-IN" dirty="0">
              <a:latin typeface="Georgia" panose="02040502050405020303" pitchFamily="18" charset="0"/>
            </a:endParaRPr>
          </a:p>
        </p:txBody>
      </p:sp>
    </p:spTree>
    <p:extLst>
      <p:ext uri="{BB962C8B-B14F-4D97-AF65-F5344CB8AC3E}">
        <p14:creationId xmlns:p14="http://schemas.microsoft.com/office/powerpoint/2010/main" val="387584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BAC9A2-123F-1525-7EC0-88ACC5C7295B}"/>
              </a:ext>
            </a:extLst>
          </p:cNvPr>
          <p:cNvSpPr txBox="1"/>
          <p:nvPr/>
        </p:nvSpPr>
        <p:spPr>
          <a:xfrm>
            <a:off x="380144" y="284623"/>
            <a:ext cx="11548153" cy="2739211"/>
          </a:xfrm>
          <a:prstGeom prst="rect">
            <a:avLst/>
          </a:prstGeom>
          <a:noFill/>
        </p:spPr>
        <p:txBody>
          <a:bodyPr wrap="square">
            <a:spAutoFit/>
          </a:bodyPr>
          <a:lstStyle/>
          <a:p>
            <a:pPr algn="ctr"/>
            <a:r>
              <a:rPr lang="en-US" sz="2800" b="1" dirty="0"/>
              <a:t>THE MAXIMIN-MINIMAX PRINCIPLE </a:t>
            </a:r>
          </a:p>
          <a:p>
            <a:pPr marL="400050" indent="-400050" algn="just">
              <a:buAutoNum type="romanLcParenBoth"/>
            </a:pPr>
            <a:r>
              <a:rPr lang="en-US" b="1" dirty="0">
                <a:latin typeface="Georgia" panose="02040502050405020303" pitchFamily="18" charset="0"/>
              </a:rPr>
              <a:t>Maximin Criteria: </a:t>
            </a:r>
            <a:r>
              <a:rPr lang="en-US" dirty="0">
                <a:latin typeface="Georgia" panose="02040502050405020303" pitchFamily="18" charset="0"/>
              </a:rPr>
              <a:t>The </a:t>
            </a:r>
            <a:r>
              <a:rPr lang="en-US" dirty="0" err="1">
                <a:latin typeface="Georgia" panose="02040502050405020303" pitchFamily="18" charset="0"/>
              </a:rPr>
              <a:t>maximising</a:t>
            </a:r>
            <a:r>
              <a:rPr lang="en-US" dirty="0">
                <a:latin typeface="Georgia" panose="02040502050405020303" pitchFamily="18" charset="0"/>
              </a:rPr>
              <a:t> player lists his minimum gains from each strategy and selects the strategy which gives the maximum out of these minimum gains. </a:t>
            </a:r>
          </a:p>
          <a:p>
            <a:pPr marL="400050" indent="-400050" algn="just">
              <a:buAutoNum type="romanLcParenBoth"/>
            </a:pPr>
            <a:endParaRPr lang="en-US" dirty="0">
              <a:latin typeface="Georgia" panose="02040502050405020303" pitchFamily="18" charset="0"/>
            </a:endParaRPr>
          </a:p>
          <a:p>
            <a:pPr algn="just"/>
            <a:r>
              <a:rPr lang="en-US" b="1" dirty="0">
                <a:latin typeface="Georgia" panose="02040502050405020303" pitchFamily="18" charset="0"/>
              </a:rPr>
              <a:t>(ii) Minimax Criteria A : </a:t>
            </a:r>
            <a:r>
              <a:rPr lang="en-US" dirty="0">
                <a:latin typeface="Georgia" panose="02040502050405020303" pitchFamily="18" charset="0"/>
              </a:rPr>
              <a:t>The </a:t>
            </a:r>
            <a:r>
              <a:rPr lang="en-US" dirty="0" err="1">
                <a:latin typeface="Georgia" panose="02040502050405020303" pitchFamily="18" charset="0"/>
              </a:rPr>
              <a:t>minimising</a:t>
            </a:r>
            <a:r>
              <a:rPr lang="en-US" dirty="0">
                <a:latin typeface="Georgia" panose="02040502050405020303" pitchFamily="18" charset="0"/>
              </a:rPr>
              <a:t> player lists his maximum loss from each strategy and selects the strategy which gives him the minimum loss out of these maximum losses. </a:t>
            </a:r>
          </a:p>
          <a:p>
            <a:pPr algn="just"/>
            <a:endParaRPr lang="en-US" dirty="0">
              <a:latin typeface="Georgia" panose="02040502050405020303" pitchFamily="18" charset="0"/>
            </a:endParaRPr>
          </a:p>
          <a:p>
            <a:pPr algn="just"/>
            <a:r>
              <a:rPr lang="en-US" dirty="0">
                <a:latin typeface="Georgia" panose="02040502050405020303" pitchFamily="18" charset="0"/>
              </a:rPr>
              <a:t>For Example Consider a two person zero sum game involving the set of pure strategy for </a:t>
            </a:r>
            <a:r>
              <a:rPr lang="en-US" dirty="0" err="1">
                <a:latin typeface="Georgia" panose="02040502050405020303" pitchFamily="18" charset="0"/>
              </a:rPr>
              <a:t>Maximising</a:t>
            </a:r>
            <a:r>
              <a:rPr lang="en-US" dirty="0">
                <a:latin typeface="Georgia" panose="02040502050405020303" pitchFamily="18" charset="0"/>
              </a:rPr>
              <a:t> player A say A1, A2 &amp; A3 and for player B, B1 &amp; B2, with the following payoff </a:t>
            </a:r>
            <a:endParaRPr lang="en-IN" dirty="0">
              <a:latin typeface="Georgia" panose="02040502050405020303" pitchFamily="18" charset="0"/>
            </a:endParaRPr>
          </a:p>
        </p:txBody>
      </p:sp>
      <p:graphicFrame>
        <p:nvGraphicFramePr>
          <p:cNvPr id="9" name="Table 9">
            <a:extLst>
              <a:ext uri="{FF2B5EF4-FFF2-40B4-BE49-F238E27FC236}">
                <a16:creationId xmlns:a16="http://schemas.microsoft.com/office/drawing/2014/main" id="{C5BDE579-9003-0C1F-236B-F4599C17E6E3}"/>
              </a:ext>
            </a:extLst>
          </p:cNvPr>
          <p:cNvGraphicFramePr>
            <a:graphicFrameLocks noGrp="1"/>
          </p:cNvGraphicFramePr>
          <p:nvPr>
            <p:extLst>
              <p:ext uri="{D42A27DB-BD31-4B8C-83A1-F6EECF244321}">
                <p14:modId xmlns:p14="http://schemas.microsoft.com/office/powerpoint/2010/main" val="639949885"/>
              </p:ext>
            </p:extLst>
          </p:nvPr>
        </p:nvGraphicFramePr>
        <p:xfrm>
          <a:off x="2367052" y="3821324"/>
          <a:ext cx="7457896" cy="1828800"/>
        </p:xfrm>
        <a:graphic>
          <a:graphicData uri="http://schemas.openxmlformats.org/drawingml/2006/table">
            <a:tbl>
              <a:tblPr firstRow="1" bandRow="1">
                <a:tableStyleId>{5C22544A-7EE6-4342-B048-85BDC9FD1C3A}</a:tableStyleId>
              </a:tblPr>
              <a:tblGrid>
                <a:gridCol w="1864474">
                  <a:extLst>
                    <a:ext uri="{9D8B030D-6E8A-4147-A177-3AD203B41FA5}">
                      <a16:colId xmlns:a16="http://schemas.microsoft.com/office/drawing/2014/main" val="2263481784"/>
                    </a:ext>
                  </a:extLst>
                </a:gridCol>
                <a:gridCol w="1864474">
                  <a:extLst>
                    <a:ext uri="{9D8B030D-6E8A-4147-A177-3AD203B41FA5}">
                      <a16:colId xmlns:a16="http://schemas.microsoft.com/office/drawing/2014/main" val="3788161333"/>
                    </a:ext>
                  </a:extLst>
                </a:gridCol>
                <a:gridCol w="1864474">
                  <a:extLst>
                    <a:ext uri="{9D8B030D-6E8A-4147-A177-3AD203B41FA5}">
                      <a16:colId xmlns:a16="http://schemas.microsoft.com/office/drawing/2014/main" val="3460491300"/>
                    </a:ext>
                  </a:extLst>
                </a:gridCol>
                <a:gridCol w="1864474">
                  <a:extLst>
                    <a:ext uri="{9D8B030D-6E8A-4147-A177-3AD203B41FA5}">
                      <a16:colId xmlns:a16="http://schemas.microsoft.com/office/drawing/2014/main" val="31242325"/>
                    </a:ext>
                  </a:extLst>
                </a:gridCol>
              </a:tblGrid>
              <a:tr h="0">
                <a:tc>
                  <a:txBody>
                    <a:bodyPr/>
                    <a:lstStyle/>
                    <a:p>
                      <a:pPr algn="ctr"/>
                      <a:endParaRPr lang="en-IN" dirty="0"/>
                    </a:p>
                  </a:txBody>
                  <a:tcPr/>
                </a:tc>
                <a:tc>
                  <a:txBody>
                    <a:bodyPr/>
                    <a:lstStyle/>
                    <a:p>
                      <a:pPr algn="ctr"/>
                      <a:r>
                        <a:rPr lang="en-IN" dirty="0"/>
                        <a:t>B1</a:t>
                      </a:r>
                    </a:p>
                  </a:txBody>
                  <a:tcPr/>
                </a:tc>
                <a:tc>
                  <a:txBody>
                    <a:bodyPr/>
                    <a:lstStyle/>
                    <a:p>
                      <a:pPr algn="ctr"/>
                      <a:r>
                        <a:rPr lang="en-IN" dirty="0"/>
                        <a:t>B2</a:t>
                      </a:r>
                    </a:p>
                  </a:txBody>
                  <a:tcPr/>
                </a:tc>
                <a:tc>
                  <a:txBody>
                    <a:bodyPr/>
                    <a:lstStyle/>
                    <a:p>
                      <a:pPr algn="ctr"/>
                      <a:r>
                        <a:rPr lang="en-IN" dirty="0"/>
                        <a:t>Row Minima</a:t>
                      </a:r>
                    </a:p>
                  </a:txBody>
                  <a:tcPr/>
                </a:tc>
                <a:extLst>
                  <a:ext uri="{0D108BD9-81ED-4DB2-BD59-A6C34878D82A}">
                    <a16:rowId xmlns:a16="http://schemas.microsoft.com/office/drawing/2014/main" val="1105575948"/>
                  </a:ext>
                </a:extLst>
              </a:tr>
              <a:tr h="0">
                <a:tc>
                  <a:txBody>
                    <a:bodyPr/>
                    <a:lstStyle/>
                    <a:p>
                      <a:pPr algn="ctr"/>
                      <a:r>
                        <a:rPr lang="en-IN" dirty="0"/>
                        <a:t>A1</a:t>
                      </a:r>
                    </a:p>
                  </a:txBody>
                  <a:tcPr/>
                </a:tc>
                <a:tc>
                  <a:txBody>
                    <a:bodyPr/>
                    <a:lstStyle/>
                    <a:p>
                      <a:pPr algn="ctr"/>
                      <a:r>
                        <a:rPr lang="en-IN" dirty="0"/>
                        <a:t>9</a:t>
                      </a:r>
                    </a:p>
                  </a:txBody>
                  <a:tcPr/>
                </a:tc>
                <a:tc>
                  <a:txBody>
                    <a:bodyPr/>
                    <a:lstStyle/>
                    <a:p>
                      <a:pPr algn="ctr"/>
                      <a:r>
                        <a:rPr lang="en-IN" dirty="0"/>
                        <a:t>2</a:t>
                      </a:r>
                    </a:p>
                  </a:txBody>
                  <a:tcPr/>
                </a:tc>
                <a:tc>
                  <a:txBody>
                    <a:bodyPr/>
                    <a:lstStyle/>
                    <a:p>
                      <a:pPr algn="ctr"/>
                      <a:r>
                        <a:rPr lang="en-IN" dirty="0"/>
                        <a:t>2</a:t>
                      </a:r>
                    </a:p>
                  </a:txBody>
                  <a:tcPr/>
                </a:tc>
                <a:extLst>
                  <a:ext uri="{0D108BD9-81ED-4DB2-BD59-A6C34878D82A}">
                    <a16:rowId xmlns:a16="http://schemas.microsoft.com/office/drawing/2014/main" val="929475920"/>
                  </a:ext>
                </a:extLst>
              </a:tr>
              <a:tr h="0">
                <a:tc>
                  <a:txBody>
                    <a:bodyPr/>
                    <a:lstStyle/>
                    <a:p>
                      <a:pPr algn="ctr"/>
                      <a:r>
                        <a:rPr lang="en-IN" dirty="0"/>
                        <a:t>A2</a:t>
                      </a:r>
                    </a:p>
                  </a:txBody>
                  <a:tcPr/>
                </a:tc>
                <a:tc>
                  <a:txBody>
                    <a:bodyPr/>
                    <a:lstStyle/>
                    <a:p>
                      <a:pPr algn="ctr"/>
                      <a:r>
                        <a:rPr lang="en-IN" dirty="0"/>
                        <a:t>8</a:t>
                      </a:r>
                    </a:p>
                  </a:txBody>
                  <a:tcPr/>
                </a:tc>
                <a:tc>
                  <a:txBody>
                    <a:bodyPr/>
                    <a:lstStyle/>
                    <a:p>
                      <a:pPr algn="ctr"/>
                      <a:r>
                        <a:rPr lang="en-IN" dirty="0"/>
                        <a:t>6</a:t>
                      </a:r>
                    </a:p>
                  </a:txBody>
                  <a:tcPr/>
                </a:tc>
                <a:tc>
                  <a:txBody>
                    <a:bodyPr/>
                    <a:lstStyle/>
                    <a:p>
                      <a:pPr algn="ctr"/>
                      <a:r>
                        <a:rPr lang="en-IN" dirty="0"/>
                        <a:t>6*Maximin</a:t>
                      </a:r>
                    </a:p>
                  </a:txBody>
                  <a:tcPr/>
                </a:tc>
                <a:extLst>
                  <a:ext uri="{0D108BD9-81ED-4DB2-BD59-A6C34878D82A}">
                    <a16:rowId xmlns:a16="http://schemas.microsoft.com/office/drawing/2014/main" val="1251751085"/>
                  </a:ext>
                </a:extLst>
              </a:tr>
              <a:tr h="0">
                <a:tc>
                  <a:txBody>
                    <a:bodyPr/>
                    <a:lstStyle/>
                    <a:p>
                      <a:pPr algn="ctr"/>
                      <a:r>
                        <a:rPr lang="en-IN" dirty="0"/>
                        <a:t>A3</a:t>
                      </a:r>
                    </a:p>
                  </a:txBody>
                  <a:tcPr/>
                </a:tc>
                <a:tc>
                  <a:txBody>
                    <a:bodyPr/>
                    <a:lstStyle/>
                    <a:p>
                      <a:pPr algn="ctr"/>
                      <a:r>
                        <a:rPr lang="en-IN" dirty="0"/>
                        <a:t>6</a:t>
                      </a:r>
                    </a:p>
                  </a:txBody>
                  <a:tcPr/>
                </a:tc>
                <a:tc>
                  <a:txBody>
                    <a:bodyPr/>
                    <a:lstStyle/>
                    <a:p>
                      <a:pPr algn="ctr"/>
                      <a:r>
                        <a:rPr lang="en-IN" dirty="0"/>
                        <a:t>4</a:t>
                      </a:r>
                    </a:p>
                  </a:txBody>
                  <a:tcPr/>
                </a:tc>
                <a:tc>
                  <a:txBody>
                    <a:bodyPr/>
                    <a:lstStyle/>
                    <a:p>
                      <a:pPr algn="ctr"/>
                      <a:r>
                        <a:rPr lang="en-IN" dirty="0"/>
                        <a:t>4</a:t>
                      </a:r>
                    </a:p>
                  </a:txBody>
                  <a:tcPr/>
                </a:tc>
                <a:extLst>
                  <a:ext uri="{0D108BD9-81ED-4DB2-BD59-A6C34878D82A}">
                    <a16:rowId xmlns:a16="http://schemas.microsoft.com/office/drawing/2014/main" val="3237111692"/>
                  </a:ext>
                </a:extLst>
              </a:tr>
              <a:tr h="0">
                <a:tc>
                  <a:txBody>
                    <a:bodyPr/>
                    <a:lstStyle/>
                    <a:p>
                      <a:pPr algn="ctr"/>
                      <a:r>
                        <a:rPr lang="en-IN" dirty="0"/>
                        <a:t>Column Maxima</a:t>
                      </a:r>
                    </a:p>
                  </a:txBody>
                  <a:tcPr/>
                </a:tc>
                <a:tc>
                  <a:txBody>
                    <a:bodyPr/>
                    <a:lstStyle/>
                    <a:p>
                      <a:pPr algn="ctr"/>
                      <a:r>
                        <a:rPr lang="en-IN" dirty="0"/>
                        <a:t>9</a:t>
                      </a:r>
                    </a:p>
                  </a:txBody>
                  <a:tcPr/>
                </a:tc>
                <a:tc>
                  <a:txBody>
                    <a:bodyPr/>
                    <a:lstStyle/>
                    <a:p>
                      <a:pPr algn="ctr"/>
                      <a:r>
                        <a:rPr lang="en-IN" dirty="0"/>
                        <a:t>6* Minimax</a:t>
                      </a:r>
                    </a:p>
                  </a:txBody>
                  <a:tcPr/>
                </a:tc>
                <a:tc>
                  <a:txBody>
                    <a:bodyPr/>
                    <a:lstStyle/>
                    <a:p>
                      <a:pPr algn="ctr"/>
                      <a:endParaRPr lang="en-IN" dirty="0"/>
                    </a:p>
                  </a:txBody>
                  <a:tcPr/>
                </a:tc>
                <a:extLst>
                  <a:ext uri="{0D108BD9-81ED-4DB2-BD59-A6C34878D82A}">
                    <a16:rowId xmlns:a16="http://schemas.microsoft.com/office/drawing/2014/main" val="9658401"/>
                  </a:ext>
                </a:extLst>
              </a:tr>
            </a:tbl>
          </a:graphicData>
        </a:graphic>
      </p:graphicFrame>
      <p:sp>
        <p:nvSpPr>
          <p:cNvPr id="10" name="TextBox 9">
            <a:extLst>
              <a:ext uri="{FF2B5EF4-FFF2-40B4-BE49-F238E27FC236}">
                <a16:creationId xmlns:a16="http://schemas.microsoft.com/office/drawing/2014/main" id="{CBD1BE11-BF61-581E-3B9F-F8F62EA060FD}"/>
              </a:ext>
            </a:extLst>
          </p:cNvPr>
          <p:cNvSpPr txBox="1"/>
          <p:nvPr/>
        </p:nvSpPr>
        <p:spPr>
          <a:xfrm>
            <a:off x="380144" y="3893906"/>
            <a:ext cx="945387" cy="369332"/>
          </a:xfrm>
          <a:prstGeom prst="rect">
            <a:avLst/>
          </a:prstGeom>
          <a:noFill/>
        </p:spPr>
        <p:txBody>
          <a:bodyPr wrap="none" rtlCol="0">
            <a:spAutoFit/>
          </a:bodyPr>
          <a:lstStyle/>
          <a:p>
            <a:r>
              <a:rPr lang="en-IN" dirty="0"/>
              <a:t>Player A</a:t>
            </a:r>
          </a:p>
        </p:txBody>
      </p:sp>
      <p:sp>
        <p:nvSpPr>
          <p:cNvPr id="11" name="TextBox 10">
            <a:extLst>
              <a:ext uri="{FF2B5EF4-FFF2-40B4-BE49-F238E27FC236}">
                <a16:creationId xmlns:a16="http://schemas.microsoft.com/office/drawing/2014/main" id="{AD048E9B-DA35-9693-A29C-9856E656E8A7}"/>
              </a:ext>
            </a:extLst>
          </p:cNvPr>
          <p:cNvSpPr txBox="1"/>
          <p:nvPr/>
        </p:nvSpPr>
        <p:spPr>
          <a:xfrm>
            <a:off x="4849402" y="3429000"/>
            <a:ext cx="990271" cy="369332"/>
          </a:xfrm>
          <a:prstGeom prst="rect">
            <a:avLst/>
          </a:prstGeom>
          <a:noFill/>
        </p:spPr>
        <p:txBody>
          <a:bodyPr wrap="none" rtlCol="0">
            <a:spAutoFit/>
          </a:bodyPr>
          <a:lstStyle/>
          <a:p>
            <a:r>
              <a:rPr lang="en-IN" dirty="0"/>
              <a:t>Player B </a:t>
            </a:r>
          </a:p>
        </p:txBody>
      </p:sp>
      <p:sp>
        <p:nvSpPr>
          <p:cNvPr id="12" name="TextBox 11">
            <a:extLst>
              <a:ext uri="{FF2B5EF4-FFF2-40B4-BE49-F238E27FC236}">
                <a16:creationId xmlns:a16="http://schemas.microsoft.com/office/drawing/2014/main" id="{6F4BF0AF-B659-9DC8-3148-A3D310AE2250}"/>
              </a:ext>
            </a:extLst>
          </p:cNvPr>
          <p:cNvSpPr txBox="1"/>
          <p:nvPr/>
        </p:nvSpPr>
        <p:spPr>
          <a:xfrm>
            <a:off x="3974265" y="5823901"/>
            <a:ext cx="4243469" cy="923330"/>
          </a:xfrm>
          <a:prstGeom prst="rect">
            <a:avLst/>
          </a:prstGeom>
          <a:noFill/>
        </p:spPr>
        <p:txBody>
          <a:bodyPr wrap="none" rtlCol="0">
            <a:spAutoFit/>
          </a:bodyPr>
          <a:lstStyle/>
          <a:p>
            <a:r>
              <a:rPr lang="en-IN" dirty="0">
                <a:latin typeface="Georgia" panose="02040502050405020303" pitchFamily="18" charset="0"/>
              </a:rPr>
              <a:t>Here Maximin payoff = Minimax payoff</a:t>
            </a:r>
          </a:p>
          <a:p>
            <a:endParaRPr lang="en-IN" dirty="0">
              <a:latin typeface="Georgia" panose="02040502050405020303" pitchFamily="18" charset="0"/>
            </a:endParaRPr>
          </a:p>
          <a:p>
            <a:r>
              <a:rPr lang="en-IN" dirty="0">
                <a:latin typeface="Georgia" panose="02040502050405020303" pitchFamily="18" charset="0"/>
              </a:rPr>
              <a:t>Value of the game = 6</a:t>
            </a:r>
          </a:p>
        </p:txBody>
      </p:sp>
    </p:spTree>
    <p:extLst>
      <p:ext uri="{BB962C8B-B14F-4D97-AF65-F5344CB8AC3E}">
        <p14:creationId xmlns:p14="http://schemas.microsoft.com/office/powerpoint/2010/main" val="355237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AD17582-4C54-D2B3-13F7-C19E35C6AA4C}"/>
              </a:ext>
            </a:extLst>
          </p:cNvPr>
          <p:cNvSpPr txBox="1"/>
          <p:nvPr/>
        </p:nvSpPr>
        <p:spPr>
          <a:xfrm>
            <a:off x="0" y="780836"/>
            <a:ext cx="12113231" cy="2339102"/>
          </a:xfrm>
          <a:prstGeom prst="rect">
            <a:avLst/>
          </a:prstGeom>
          <a:noFill/>
        </p:spPr>
        <p:txBody>
          <a:bodyPr wrap="square">
            <a:spAutoFit/>
          </a:bodyPr>
          <a:lstStyle/>
          <a:p>
            <a:pPr algn="ctr"/>
            <a:r>
              <a:rPr lang="en-US" sz="2800" b="1" dirty="0"/>
              <a:t>Saddle Point</a:t>
            </a:r>
          </a:p>
          <a:p>
            <a:pPr algn="ctr"/>
            <a:endParaRPr lang="en-US" sz="2800" b="1" dirty="0"/>
          </a:p>
          <a:p>
            <a:pPr algn="just"/>
            <a:r>
              <a:rPr lang="en-US" dirty="0"/>
              <a:t> </a:t>
            </a:r>
            <a:r>
              <a:rPr lang="en-US" dirty="0">
                <a:latin typeface="Georgia" panose="02040502050405020303" pitchFamily="18" charset="0"/>
              </a:rPr>
              <a:t>The Saddle point in a pay off matrix is one which is the smallest value in its row and the largest value in its column. The saddle point is also known as equilibrium point in the theory of games. An element of a matrix that is simultaneously minimum of the row in which it occurs and the maximum of the column in which it occurs is a saddle point of the matrix game. In a game having a saddle point optimum strategy for a player X is always to play the row containing saddle point and for a player Y to play the column that contains saddle point. </a:t>
            </a:r>
            <a:endParaRPr lang="en-IN" dirty="0">
              <a:latin typeface="Georgia" panose="02040502050405020303" pitchFamily="18" charset="0"/>
            </a:endParaRPr>
          </a:p>
        </p:txBody>
      </p:sp>
      <p:graphicFrame>
        <p:nvGraphicFramePr>
          <p:cNvPr id="7" name="Table 9">
            <a:extLst>
              <a:ext uri="{FF2B5EF4-FFF2-40B4-BE49-F238E27FC236}">
                <a16:creationId xmlns:a16="http://schemas.microsoft.com/office/drawing/2014/main" id="{4C157227-63DE-C5DF-814F-781ADC9376D7}"/>
              </a:ext>
            </a:extLst>
          </p:cNvPr>
          <p:cNvGraphicFramePr>
            <a:graphicFrameLocks noGrp="1"/>
          </p:cNvGraphicFramePr>
          <p:nvPr>
            <p:extLst>
              <p:ext uri="{D42A27DB-BD31-4B8C-83A1-F6EECF244321}">
                <p14:modId xmlns:p14="http://schemas.microsoft.com/office/powerpoint/2010/main" val="2319550879"/>
              </p:ext>
            </p:extLst>
          </p:nvPr>
        </p:nvGraphicFramePr>
        <p:xfrm>
          <a:off x="1185524" y="3985710"/>
          <a:ext cx="7457896" cy="1828800"/>
        </p:xfrm>
        <a:graphic>
          <a:graphicData uri="http://schemas.openxmlformats.org/drawingml/2006/table">
            <a:tbl>
              <a:tblPr firstRow="1" bandRow="1">
                <a:tableStyleId>{5C22544A-7EE6-4342-B048-85BDC9FD1C3A}</a:tableStyleId>
              </a:tblPr>
              <a:tblGrid>
                <a:gridCol w="1864474">
                  <a:extLst>
                    <a:ext uri="{9D8B030D-6E8A-4147-A177-3AD203B41FA5}">
                      <a16:colId xmlns:a16="http://schemas.microsoft.com/office/drawing/2014/main" val="2263481784"/>
                    </a:ext>
                  </a:extLst>
                </a:gridCol>
                <a:gridCol w="1864474">
                  <a:extLst>
                    <a:ext uri="{9D8B030D-6E8A-4147-A177-3AD203B41FA5}">
                      <a16:colId xmlns:a16="http://schemas.microsoft.com/office/drawing/2014/main" val="3788161333"/>
                    </a:ext>
                  </a:extLst>
                </a:gridCol>
                <a:gridCol w="1864474">
                  <a:extLst>
                    <a:ext uri="{9D8B030D-6E8A-4147-A177-3AD203B41FA5}">
                      <a16:colId xmlns:a16="http://schemas.microsoft.com/office/drawing/2014/main" val="3460491300"/>
                    </a:ext>
                  </a:extLst>
                </a:gridCol>
                <a:gridCol w="1864474">
                  <a:extLst>
                    <a:ext uri="{9D8B030D-6E8A-4147-A177-3AD203B41FA5}">
                      <a16:colId xmlns:a16="http://schemas.microsoft.com/office/drawing/2014/main" val="31242325"/>
                    </a:ext>
                  </a:extLst>
                </a:gridCol>
              </a:tblGrid>
              <a:tr h="0">
                <a:tc>
                  <a:txBody>
                    <a:bodyPr/>
                    <a:lstStyle/>
                    <a:p>
                      <a:pPr algn="ctr"/>
                      <a:endParaRPr lang="en-IN" dirty="0"/>
                    </a:p>
                  </a:txBody>
                  <a:tcPr/>
                </a:tc>
                <a:tc>
                  <a:txBody>
                    <a:bodyPr/>
                    <a:lstStyle/>
                    <a:p>
                      <a:pPr algn="ctr"/>
                      <a:r>
                        <a:rPr lang="en-IN" dirty="0"/>
                        <a:t>B1</a:t>
                      </a:r>
                    </a:p>
                  </a:txBody>
                  <a:tcPr/>
                </a:tc>
                <a:tc>
                  <a:txBody>
                    <a:bodyPr/>
                    <a:lstStyle/>
                    <a:p>
                      <a:pPr algn="ctr"/>
                      <a:r>
                        <a:rPr lang="en-IN" dirty="0"/>
                        <a:t>B2</a:t>
                      </a:r>
                    </a:p>
                  </a:txBody>
                  <a:tcPr/>
                </a:tc>
                <a:tc>
                  <a:txBody>
                    <a:bodyPr/>
                    <a:lstStyle/>
                    <a:p>
                      <a:pPr algn="ctr"/>
                      <a:r>
                        <a:rPr lang="en-IN" dirty="0"/>
                        <a:t>Row Minima</a:t>
                      </a:r>
                    </a:p>
                  </a:txBody>
                  <a:tcPr/>
                </a:tc>
                <a:extLst>
                  <a:ext uri="{0D108BD9-81ED-4DB2-BD59-A6C34878D82A}">
                    <a16:rowId xmlns:a16="http://schemas.microsoft.com/office/drawing/2014/main" val="1105575948"/>
                  </a:ext>
                </a:extLst>
              </a:tr>
              <a:tr h="0">
                <a:tc>
                  <a:txBody>
                    <a:bodyPr/>
                    <a:lstStyle/>
                    <a:p>
                      <a:pPr algn="ctr"/>
                      <a:r>
                        <a:rPr lang="en-IN" dirty="0"/>
                        <a:t>A1</a:t>
                      </a:r>
                    </a:p>
                  </a:txBody>
                  <a:tcPr/>
                </a:tc>
                <a:tc>
                  <a:txBody>
                    <a:bodyPr/>
                    <a:lstStyle/>
                    <a:p>
                      <a:pPr algn="ctr"/>
                      <a:r>
                        <a:rPr lang="en-IN" dirty="0"/>
                        <a:t>9</a:t>
                      </a:r>
                    </a:p>
                  </a:txBody>
                  <a:tcPr/>
                </a:tc>
                <a:tc>
                  <a:txBody>
                    <a:bodyPr/>
                    <a:lstStyle/>
                    <a:p>
                      <a:pPr algn="ctr"/>
                      <a:r>
                        <a:rPr lang="en-IN" dirty="0"/>
                        <a:t>2</a:t>
                      </a:r>
                    </a:p>
                  </a:txBody>
                  <a:tcPr/>
                </a:tc>
                <a:tc>
                  <a:txBody>
                    <a:bodyPr/>
                    <a:lstStyle/>
                    <a:p>
                      <a:pPr algn="ctr"/>
                      <a:r>
                        <a:rPr lang="en-IN" dirty="0"/>
                        <a:t>2</a:t>
                      </a:r>
                    </a:p>
                  </a:txBody>
                  <a:tcPr/>
                </a:tc>
                <a:extLst>
                  <a:ext uri="{0D108BD9-81ED-4DB2-BD59-A6C34878D82A}">
                    <a16:rowId xmlns:a16="http://schemas.microsoft.com/office/drawing/2014/main" val="929475920"/>
                  </a:ext>
                </a:extLst>
              </a:tr>
              <a:tr h="0">
                <a:tc>
                  <a:txBody>
                    <a:bodyPr/>
                    <a:lstStyle/>
                    <a:p>
                      <a:pPr algn="ctr"/>
                      <a:r>
                        <a:rPr lang="en-IN" dirty="0"/>
                        <a:t>A2</a:t>
                      </a:r>
                    </a:p>
                  </a:txBody>
                  <a:tcPr/>
                </a:tc>
                <a:tc>
                  <a:txBody>
                    <a:bodyPr/>
                    <a:lstStyle/>
                    <a:p>
                      <a:pPr algn="ctr"/>
                      <a:r>
                        <a:rPr lang="en-IN" dirty="0"/>
                        <a:t>8</a:t>
                      </a:r>
                    </a:p>
                  </a:txBody>
                  <a:tcPr/>
                </a:tc>
                <a:tc>
                  <a:txBody>
                    <a:bodyPr/>
                    <a:lstStyle/>
                    <a:p>
                      <a:pPr algn="ctr"/>
                      <a:r>
                        <a:rPr lang="en-IN" dirty="0"/>
                        <a:t>6</a:t>
                      </a:r>
                    </a:p>
                  </a:txBody>
                  <a:tcPr/>
                </a:tc>
                <a:tc>
                  <a:txBody>
                    <a:bodyPr/>
                    <a:lstStyle/>
                    <a:p>
                      <a:pPr algn="ctr"/>
                      <a:r>
                        <a:rPr lang="en-IN" dirty="0"/>
                        <a:t>6*Maximin</a:t>
                      </a:r>
                    </a:p>
                  </a:txBody>
                  <a:tcPr/>
                </a:tc>
                <a:extLst>
                  <a:ext uri="{0D108BD9-81ED-4DB2-BD59-A6C34878D82A}">
                    <a16:rowId xmlns:a16="http://schemas.microsoft.com/office/drawing/2014/main" val="1251751085"/>
                  </a:ext>
                </a:extLst>
              </a:tr>
              <a:tr h="0">
                <a:tc>
                  <a:txBody>
                    <a:bodyPr/>
                    <a:lstStyle/>
                    <a:p>
                      <a:pPr algn="ctr"/>
                      <a:r>
                        <a:rPr lang="en-IN" dirty="0"/>
                        <a:t>A3</a:t>
                      </a:r>
                    </a:p>
                  </a:txBody>
                  <a:tcPr/>
                </a:tc>
                <a:tc>
                  <a:txBody>
                    <a:bodyPr/>
                    <a:lstStyle/>
                    <a:p>
                      <a:pPr algn="ctr"/>
                      <a:r>
                        <a:rPr lang="en-IN" dirty="0"/>
                        <a:t>6</a:t>
                      </a:r>
                    </a:p>
                  </a:txBody>
                  <a:tcPr/>
                </a:tc>
                <a:tc>
                  <a:txBody>
                    <a:bodyPr/>
                    <a:lstStyle/>
                    <a:p>
                      <a:pPr algn="ctr"/>
                      <a:r>
                        <a:rPr lang="en-IN" dirty="0"/>
                        <a:t>4</a:t>
                      </a:r>
                    </a:p>
                  </a:txBody>
                  <a:tcPr/>
                </a:tc>
                <a:tc>
                  <a:txBody>
                    <a:bodyPr/>
                    <a:lstStyle/>
                    <a:p>
                      <a:pPr algn="ctr"/>
                      <a:r>
                        <a:rPr lang="en-IN" dirty="0"/>
                        <a:t>4</a:t>
                      </a:r>
                    </a:p>
                  </a:txBody>
                  <a:tcPr/>
                </a:tc>
                <a:extLst>
                  <a:ext uri="{0D108BD9-81ED-4DB2-BD59-A6C34878D82A}">
                    <a16:rowId xmlns:a16="http://schemas.microsoft.com/office/drawing/2014/main" val="3237111692"/>
                  </a:ext>
                </a:extLst>
              </a:tr>
              <a:tr h="0">
                <a:tc>
                  <a:txBody>
                    <a:bodyPr/>
                    <a:lstStyle/>
                    <a:p>
                      <a:pPr algn="ctr"/>
                      <a:r>
                        <a:rPr lang="en-IN" dirty="0"/>
                        <a:t>Column Maxima</a:t>
                      </a:r>
                    </a:p>
                  </a:txBody>
                  <a:tcPr/>
                </a:tc>
                <a:tc>
                  <a:txBody>
                    <a:bodyPr/>
                    <a:lstStyle/>
                    <a:p>
                      <a:pPr algn="ctr"/>
                      <a:r>
                        <a:rPr lang="en-IN" dirty="0"/>
                        <a:t>9</a:t>
                      </a:r>
                    </a:p>
                  </a:txBody>
                  <a:tcPr/>
                </a:tc>
                <a:tc>
                  <a:txBody>
                    <a:bodyPr/>
                    <a:lstStyle/>
                    <a:p>
                      <a:pPr algn="ctr"/>
                      <a:r>
                        <a:rPr lang="en-IN" dirty="0"/>
                        <a:t>6* Minimax</a:t>
                      </a:r>
                    </a:p>
                  </a:txBody>
                  <a:tcPr/>
                </a:tc>
                <a:tc>
                  <a:txBody>
                    <a:bodyPr/>
                    <a:lstStyle/>
                    <a:p>
                      <a:pPr algn="ctr"/>
                      <a:endParaRPr lang="en-IN" dirty="0"/>
                    </a:p>
                  </a:txBody>
                  <a:tcPr/>
                </a:tc>
                <a:extLst>
                  <a:ext uri="{0D108BD9-81ED-4DB2-BD59-A6C34878D82A}">
                    <a16:rowId xmlns:a16="http://schemas.microsoft.com/office/drawing/2014/main" val="9658401"/>
                  </a:ext>
                </a:extLst>
              </a:tr>
            </a:tbl>
          </a:graphicData>
        </a:graphic>
      </p:graphicFrame>
      <p:sp>
        <p:nvSpPr>
          <p:cNvPr id="8" name="TextBox 7">
            <a:extLst>
              <a:ext uri="{FF2B5EF4-FFF2-40B4-BE49-F238E27FC236}">
                <a16:creationId xmlns:a16="http://schemas.microsoft.com/office/drawing/2014/main" id="{6A8E302F-D450-8F9A-19CE-536765B2C2B6}"/>
              </a:ext>
            </a:extLst>
          </p:cNvPr>
          <p:cNvSpPr txBox="1"/>
          <p:nvPr/>
        </p:nvSpPr>
        <p:spPr>
          <a:xfrm>
            <a:off x="215757" y="4407613"/>
            <a:ext cx="945387" cy="369332"/>
          </a:xfrm>
          <a:prstGeom prst="rect">
            <a:avLst/>
          </a:prstGeom>
          <a:noFill/>
        </p:spPr>
        <p:txBody>
          <a:bodyPr wrap="none" rtlCol="0">
            <a:spAutoFit/>
          </a:bodyPr>
          <a:lstStyle/>
          <a:p>
            <a:r>
              <a:rPr lang="en-IN" dirty="0"/>
              <a:t>Player A</a:t>
            </a:r>
          </a:p>
        </p:txBody>
      </p:sp>
      <p:sp>
        <p:nvSpPr>
          <p:cNvPr id="9" name="TextBox 8">
            <a:extLst>
              <a:ext uri="{FF2B5EF4-FFF2-40B4-BE49-F238E27FC236}">
                <a16:creationId xmlns:a16="http://schemas.microsoft.com/office/drawing/2014/main" id="{329CA3F8-4E1F-B509-F68E-959EC72927F0}"/>
              </a:ext>
            </a:extLst>
          </p:cNvPr>
          <p:cNvSpPr txBox="1"/>
          <p:nvPr/>
        </p:nvSpPr>
        <p:spPr>
          <a:xfrm>
            <a:off x="4109663" y="3585681"/>
            <a:ext cx="937372" cy="369332"/>
          </a:xfrm>
          <a:prstGeom prst="rect">
            <a:avLst/>
          </a:prstGeom>
          <a:noFill/>
        </p:spPr>
        <p:txBody>
          <a:bodyPr wrap="none" rtlCol="0">
            <a:spAutoFit/>
          </a:bodyPr>
          <a:lstStyle/>
          <a:p>
            <a:r>
              <a:rPr lang="en-IN" dirty="0"/>
              <a:t>Player B</a:t>
            </a:r>
          </a:p>
        </p:txBody>
      </p:sp>
      <p:sp>
        <p:nvSpPr>
          <p:cNvPr id="10" name="TextBox 9">
            <a:extLst>
              <a:ext uri="{FF2B5EF4-FFF2-40B4-BE49-F238E27FC236}">
                <a16:creationId xmlns:a16="http://schemas.microsoft.com/office/drawing/2014/main" id="{D4DB0CB7-4498-88D3-FE66-C38B75049CF3}"/>
              </a:ext>
            </a:extLst>
          </p:cNvPr>
          <p:cNvSpPr txBox="1"/>
          <p:nvPr/>
        </p:nvSpPr>
        <p:spPr>
          <a:xfrm>
            <a:off x="8983038" y="4315280"/>
            <a:ext cx="3130193" cy="646331"/>
          </a:xfrm>
          <a:prstGeom prst="rect">
            <a:avLst/>
          </a:prstGeom>
          <a:noFill/>
        </p:spPr>
        <p:txBody>
          <a:bodyPr wrap="square" rtlCol="0">
            <a:spAutoFit/>
          </a:bodyPr>
          <a:lstStyle/>
          <a:p>
            <a:r>
              <a:rPr lang="en-IN" dirty="0">
                <a:latin typeface="Georgia" panose="02040502050405020303" pitchFamily="18" charset="0"/>
              </a:rPr>
              <a:t>In this game the saddle point is (A2, B2)</a:t>
            </a:r>
          </a:p>
        </p:txBody>
      </p:sp>
    </p:spTree>
    <p:extLst>
      <p:ext uri="{BB962C8B-B14F-4D97-AF65-F5344CB8AC3E}">
        <p14:creationId xmlns:p14="http://schemas.microsoft.com/office/powerpoint/2010/main" val="3578301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877CCF7-A3B2-C17C-47FB-3F9CDB1DAAD5}"/>
              </a:ext>
            </a:extLst>
          </p:cNvPr>
          <p:cNvSpPr txBox="1"/>
          <p:nvPr/>
        </p:nvSpPr>
        <p:spPr>
          <a:xfrm>
            <a:off x="5260370" y="2979506"/>
            <a:ext cx="2522002" cy="523220"/>
          </a:xfrm>
          <a:prstGeom prst="rect">
            <a:avLst/>
          </a:prstGeom>
          <a:noFill/>
        </p:spPr>
        <p:txBody>
          <a:bodyPr wrap="square" rtlCol="0">
            <a:spAutoFit/>
          </a:bodyPr>
          <a:lstStyle/>
          <a:p>
            <a:r>
              <a:rPr lang="en-IN" sz="2800" b="1" i="1" dirty="0">
                <a:latin typeface="Georgia" panose="02040502050405020303" pitchFamily="18" charset="0"/>
              </a:rPr>
              <a:t>Thank you</a:t>
            </a:r>
          </a:p>
        </p:txBody>
      </p:sp>
    </p:spTree>
    <p:extLst>
      <p:ext uri="{BB962C8B-B14F-4D97-AF65-F5344CB8AC3E}">
        <p14:creationId xmlns:p14="http://schemas.microsoft.com/office/powerpoint/2010/main" val="2479039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757</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Georgia</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3</cp:revision>
  <dcterms:created xsi:type="dcterms:W3CDTF">2023-07-09T10:12:38Z</dcterms:created>
  <dcterms:modified xsi:type="dcterms:W3CDTF">2023-07-09T14:12:09Z</dcterms:modified>
</cp:coreProperties>
</file>